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binary" PartName="/ppt/metadata"/>
  <Override ContentType="application/vnd.openxmlformats-officedocument.presentationml.notesMaster+xml" PartName="/ppt/notesMasters/notesMaster1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</p:sldIdLst>
  <p:sldSz cy="6858000" cx="12192000"/>
  <p:notesSz cx="6858000" cy="9144000"/>
  <p:embeddedFontLst>
    <p:embeddedFont>
      <p:font typeface="Lato"/>
      <p:regular r:id="rId19"/>
      <p:bold r:id="rId20"/>
      <p:italic r:id="rId21"/>
      <p:boldItalic r:id="rId22"/>
    </p:embeddedFont>
    <p:embeddedFont>
      <p:font typeface="Lato Light"/>
      <p:regular r:id="rId23"/>
      <p:bold r:id="rId24"/>
      <p:italic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27" roundtripDataSignature="AMtx7mgI9lpQbJ88LMUxqvz02DKyOvmxVw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1" name="Débora vP Chaves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BD85CECD-0626-463C-B737-02C17B235B70}">
  <a:tblStyle styleId="{BD85CECD-0626-463C-B737-02C17B235B70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BF5"/>
          </a:solidFill>
        </a:fill>
      </a:tcStyle>
    </a:wholeTbl>
    <a:band1H>
      <a:tcTxStyle/>
      <a:tcStyle>
        <a:fill>
          <a:solidFill>
            <a:srgbClr val="CDD4EA"/>
          </a:solidFill>
        </a:fill>
      </a:tcStyle>
    </a:band1H>
    <a:band2H>
      <a:tcTxStyle/>
    </a:band2H>
    <a:band1V>
      <a:tcTxStyle/>
      <a:tcStyle>
        <a:fill>
          <a:solidFill>
            <a:srgbClr val="CDD4EA"/>
          </a:solidFill>
        </a:fill>
      </a:tcStyle>
    </a:band1V>
    <a:band2V>
      <a:tcTxStyle/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bold.fntdata"/><Relationship Id="rId22" Type="http://schemas.openxmlformats.org/officeDocument/2006/relationships/font" Target="fonts/Lato-boldItalic.fntdata"/><Relationship Id="rId21" Type="http://schemas.openxmlformats.org/officeDocument/2006/relationships/font" Target="fonts/Lato-italic.fntdata"/><Relationship Id="rId24" Type="http://schemas.openxmlformats.org/officeDocument/2006/relationships/font" Target="fonts/LatoLight-bold.fntdata"/><Relationship Id="rId23" Type="http://schemas.openxmlformats.org/officeDocument/2006/relationships/font" Target="fonts/LatoLight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commentAuthors" Target="commentAuthors.xml"/><Relationship Id="rId9" Type="http://schemas.openxmlformats.org/officeDocument/2006/relationships/slide" Target="slides/slide3.xml"/><Relationship Id="rId26" Type="http://schemas.openxmlformats.org/officeDocument/2006/relationships/font" Target="fonts/LatoLight-boldItalic.fntdata"/><Relationship Id="rId25" Type="http://schemas.openxmlformats.org/officeDocument/2006/relationships/font" Target="fonts/LatoLight-italic.fntdata"/><Relationship Id="rId27" Type="http://customschemas.google.com/relationships/presentationmetadata" Target="meta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font" Target="fonts/Lato-regular.fntdata"/><Relationship Id="rId18" Type="http://schemas.openxmlformats.org/officeDocument/2006/relationships/slide" Target="slides/slide12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3-05-12T02:58:28.316">
    <p:pos x="6000" y="0"/>
    <p:text>mostrar o resto no site direto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AwnAU1UQ"/>
      </p:ext>
    </p:extLs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1e2aea52ac4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g1e2aea52ac4_0_1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e2b20529c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g1e2b20529c3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e2aea52ac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g1e2aea52ac4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5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6000"/>
              <a:buFont typeface="Lato"/>
              <a:buNone/>
              <a:defRPr sz="6000"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15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C0C0C"/>
              </a:buClr>
              <a:buSzPts val="2400"/>
              <a:buNone/>
              <a:defRPr sz="2400">
                <a:latin typeface="Lato"/>
                <a:ea typeface="Lato"/>
                <a:cs typeface="Lato"/>
                <a:sym typeface="Lato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C0C0C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C0C0C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C0C0C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C0C0C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4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C0C0C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C0C0C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C0C0C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C0C0C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C0C0C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2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5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5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C0C0C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C0C0C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C0C0C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C0C0C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C0C0C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2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4400"/>
              <a:buFont typeface="Lato"/>
              <a:buNone/>
              <a:defRPr b="1" i="0"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6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C0C0C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C0C0C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C0C0C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C0C0C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C0C0C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1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7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6000"/>
              <a:buFont typeface="Lato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7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1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8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C0C0C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C0C0C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C0C0C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C0C0C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C0C0C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18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C0C0C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C0C0C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C0C0C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C0C0C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C0C0C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9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9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C0C0C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C0C0C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C0C0C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C0C0C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C0C0C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19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C0C0C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C0C0C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C0C0C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C0C0C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C0C0C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19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C0C0C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C0C0C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C0C0C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C0C0C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C0C0C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19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C0C0C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C0C0C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C0C0C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C0C0C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C0C0C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2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3200"/>
              <a:buFont typeface="Lato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2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C0C0C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C0C0C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C0C0C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C0C0C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C0C0C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22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C0C0C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C0C0C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C0C0C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C0C0C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C0C0C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2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3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3200"/>
              <a:buFont typeface="Lato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3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3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C0C0C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C0C0C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C0C0C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C0C0C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C0C0C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2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4400"/>
              <a:buFont typeface="Lato"/>
              <a:buNone/>
              <a:defRPr b="0" i="0" sz="4400" u="none" cap="none" strike="noStrike">
                <a:solidFill>
                  <a:srgbClr val="0C0C0C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C0C0C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C0C0C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C0C0C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C0C0C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C0C0C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0C0C0C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C0C0C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0C0C0C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C0C0C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0C0C0C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Relationship Id="rId4" Type="http://schemas.openxmlformats.org/officeDocument/2006/relationships/image" Target="../media/image1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Relationship Id="rId4" Type="http://schemas.openxmlformats.org/officeDocument/2006/relationships/image" Target="../media/image11.png"/><Relationship Id="rId5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Relationship Id="rId4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Relationship Id="rId4" Type="http://schemas.openxmlformats.org/officeDocument/2006/relationships/hyperlink" Target="mailto:debora220037@ilum.cnpem.br" TargetMode="External"/><Relationship Id="rId5" Type="http://schemas.openxmlformats.org/officeDocument/2006/relationships/image" Target="../media/image1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png"/><Relationship Id="rId4" Type="http://schemas.openxmlformats.org/officeDocument/2006/relationships/image" Target="../media/image1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png"/><Relationship Id="rId4" Type="http://schemas.openxmlformats.org/officeDocument/2006/relationships/image" Target="../media/image11.png"/><Relationship Id="rId5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Relationship Id="rId4" Type="http://schemas.openxmlformats.org/officeDocument/2006/relationships/image" Target="../media/image11.png"/><Relationship Id="rId5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Relationship Id="rId4" Type="http://schemas.openxmlformats.org/officeDocument/2006/relationships/image" Target="../media/image11.png"/><Relationship Id="rId5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Relationship Id="rId4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Relationship Id="rId4" Type="http://schemas.openxmlformats.org/officeDocument/2006/relationships/image" Target="../media/image11.png"/><Relationship Id="rId5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Relationship Id="rId4" Type="http://schemas.openxmlformats.org/officeDocument/2006/relationships/image" Target="../media/image11.png"/><Relationship Id="rId5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comments" Target="../comments/comment1.xml"/><Relationship Id="rId4" Type="http://schemas.openxmlformats.org/officeDocument/2006/relationships/image" Target="../media/image14.png"/><Relationship Id="rId5" Type="http://schemas.openxmlformats.org/officeDocument/2006/relationships/image" Target="../media/image11.png"/><Relationship Id="rId6" Type="http://schemas.openxmlformats.org/officeDocument/2006/relationships/image" Target="../media/image5.png"/><Relationship Id="rId7" Type="http://schemas.openxmlformats.org/officeDocument/2006/relationships/image" Target="../media/image7.png"/><Relationship Id="rId8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/>
          <p:nvPr/>
        </p:nvSpPr>
        <p:spPr>
          <a:xfrm>
            <a:off x="10414000" y="0"/>
            <a:ext cx="1778000" cy="6858000"/>
          </a:xfrm>
          <a:prstGeom prst="rect">
            <a:avLst/>
          </a:prstGeom>
          <a:gradFill>
            <a:gsLst>
              <a:gs pos="0">
                <a:srgbClr val="7800A9"/>
              </a:gs>
              <a:gs pos="100000">
                <a:srgbClr val="27FFB6"/>
              </a:gs>
            </a:gsLst>
            <a:lin ang="81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85;p1"/>
          <p:cNvSpPr/>
          <p:nvPr/>
        </p:nvSpPr>
        <p:spPr>
          <a:xfrm>
            <a:off x="11647970" y="811658"/>
            <a:ext cx="544029" cy="5363109"/>
          </a:xfrm>
          <a:prstGeom prst="rect">
            <a:avLst/>
          </a:prstGeom>
          <a:gradFill>
            <a:gsLst>
              <a:gs pos="0">
                <a:srgbClr val="169B69"/>
              </a:gs>
              <a:gs pos="50000">
                <a:srgbClr val="21E197"/>
              </a:gs>
              <a:gs pos="100000">
                <a:srgbClr val="27FFB6"/>
              </a:gs>
            </a:gsLst>
            <a:lin ang="10800000" scaled="0"/>
          </a:gradFill>
          <a:ln cap="flat" cmpd="sng" w="9525">
            <a:solidFill>
              <a:srgbClr val="37FFB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1"/>
          <p:cNvSpPr txBox="1"/>
          <p:nvPr>
            <p:ph type="ctrTitle"/>
          </p:nvPr>
        </p:nvSpPr>
        <p:spPr>
          <a:xfrm>
            <a:off x="430692" y="942209"/>
            <a:ext cx="6377609" cy="316807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4400"/>
              <a:buFont typeface="Lato"/>
              <a:buNone/>
            </a:pPr>
            <a:r>
              <a:rPr b="1" lang="en-US" sz="4400">
                <a:solidFill>
                  <a:srgbClr val="0C0C0C"/>
                </a:solidFill>
              </a:rPr>
              <a:t>DESENVOLVIMENTO DE BASE DE DADOS PARA MACHINE LEARNING APLICADO À SELEÇÃO DE LIGAS PARA BRASAGEM</a:t>
            </a:r>
            <a:endParaRPr b="1" sz="4400">
              <a:solidFill>
                <a:srgbClr val="0C0C0C"/>
              </a:solidFill>
            </a:endParaRPr>
          </a:p>
        </p:txBody>
      </p:sp>
      <p:sp>
        <p:nvSpPr>
          <p:cNvPr id="87" name="Google Shape;87;p1"/>
          <p:cNvSpPr txBox="1"/>
          <p:nvPr>
            <p:ph idx="1" type="subTitle"/>
          </p:nvPr>
        </p:nvSpPr>
        <p:spPr>
          <a:xfrm>
            <a:off x="430692" y="4331754"/>
            <a:ext cx="6377609" cy="113928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2000"/>
              <a:buNone/>
            </a:pPr>
            <a:r>
              <a:rPr lang="en-US" sz="2000">
                <a:solidFill>
                  <a:srgbClr val="0C0C0C"/>
                </a:solidFill>
                <a:latin typeface="Lato Light"/>
                <a:ea typeface="Lato Light"/>
                <a:cs typeface="Lato Light"/>
                <a:sym typeface="Lato Light"/>
              </a:rPr>
              <a:t>Débora van Putten e Guilherme Dariani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C0C0C"/>
              </a:buClr>
              <a:buSzPts val="1600"/>
              <a:buNone/>
            </a:pPr>
            <a:r>
              <a:rPr lang="en-US" sz="1600">
                <a:latin typeface="Lato Light"/>
                <a:ea typeface="Lato Light"/>
                <a:cs typeface="Lato Light"/>
                <a:sym typeface="Lato Light"/>
              </a:rPr>
              <a:t>Iniciação à Pesquisa II — 2023.1</a:t>
            </a:r>
            <a:endParaRPr sz="1600">
              <a:solidFill>
                <a:srgbClr val="0C0C0C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cxnSp>
        <p:nvCxnSpPr>
          <p:cNvPr id="88" name="Google Shape;88;p1"/>
          <p:cNvCxnSpPr/>
          <p:nvPr/>
        </p:nvCxnSpPr>
        <p:spPr>
          <a:xfrm>
            <a:off x="544029" y="4331754"/>
            <a:ext cx="2907196" cy="0"/>
          </a:xfrm>
          <a:prstGeom prst="straightConnector1">
            <a:avLst/>
          </a:prstGeom>
          <a:noFill/>
          <a:ln cap="flat" cmpd="sng" w="19050">
            <a:solidFill>
              <a:srgbClr val="37FFB3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descr="A picture containing outdoor, orange&#10;&#10;Description automatically generated" id="89" name="Google Shape;89;p1"/>
          <p:cNvPicPr preferRelativeResize="0"/>
          <p:nvPr/>
        </p:nvPicPr>
        <p:blipFill rotWithShape="1">
          <a:blip r:embed="rId3">
            <a:alphaModFix/>
          </a:blip>
          <a:srcRect b="22831" l="27134" r="22090" t="7626"/>
          <a:stretch/>
        </p:blipFill>
        <p:spPr>
          <a:xfrm>
            <a:off x="7465695" y="1443518"/>
            <a:ext cx="4489807" cy="4099387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pic>
        <p:nvPicPr>
          <p:cNvPr descr="A picture containing graphical user interface&#10;&#10;Description automatically generated" id="90" name="Google Shape;90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9738" y="5451722"/>
            <a:ext cx="5839519" cy="10898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e2aea52ac4_0_13"/>
          <p:cNvSpPr/>
          <p:nvPr/>
        </p:nvSpPr>
        <p:spPr>
          <a:xfrm>
            <a:off x="0" y="5020012"/>
            <a:ext cx="12192000" cy="1838100"/>
          </a:xfrm>
          <a:prstGeom prst="rect">
            <a:avLst/>
          </a:prstGeom>
          <a:solidFill>
            <a:srgbClr val="3C3C3C">
              <a:alpha val="98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8" name="Google Shape;178;g1e2aea52ac4_0_13"/>
          <p:cNvPicPr preferRelativeResize="0"/>
          <p:nvPr/>
        </p:nvPicPr>
        <p:blipFill rotWithShape="1">
          <a:blip r:embed="rId3">
            <a:alphaModFix/>
          </a:blip>
          <a:srcRect b="22399" l="4111" r="54775" t="22875"/>
          <a:stretch/>
        </p:blipFill>
        <p:spPr>
          <a:xfrm>
            <a:off x="9418908" y="39045"/>
            <a:ext cx="2699035" cy="7623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g1e2aea52ac4_0_13"/>
          <p:cNvPicPr preferRelativeResize="0"/>
          <p:nvPr/>
        </p:nvPicPr>
        <p:blipFill rotWithShape="1">
          <a:blip r:embed="rId4">
            <a:alphaModFix/>
          </a:blip>
          <a:srcRect b="27787" l="44232" r="9197" t="17427"/>
          <a:stretch/>
        </p:blipFill>
        <p:spPr>
          <a:xfrm>
            <a:off x="9322522" y="6188940"/>
            <a:ext cx="2869477" cy="630015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g1e2aea52ac4_0_13"/>
          <p:cNvSpPr txBox="1"/>
          <p:nvPr>
            <p:ph type="title"/>
          </p:nvPr>
        </p:nvSpPr>
        <p:spPr>
          <a:xfrm>
            <a:off x="571072" y="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4400"/>
              <a:buFont typeface="Lato"/>
              <a:buNone/>
            </a:pPr>
            <a:r>
              <a:rPr lang="en-US"/>
              <a:t>MatMiner</a:t>
            </a:r>
            <a:endParaRPr/>
          </a:p>
        </p:txBody>
      </p:sp>
      <p:sp>
        <p:nvSpPr>
          <p:cNvPr id="181" name="Google Shape;181;g1e2aea52ac4_0_13"/>
          <p:cNvSpPr/>
          <p:nvPr/>
        </p:nvSpPr>
        <p:spPr>
          <a:xfrm>
            <a:off x="1982912" y="5630238"/>
            <a:ext cx="7339500" cy="1227900"/>
          </a:xfrm>
          <a:prstGeom prst="rect">
            <a:avLst/>
          </a:prstGeom>
          <a:solidFill>
            <a:srgbClr val="37FFB3"/>
          </a:solidFill>
          <a:ln cap="flat" cmpd="sng" w="12700">
            <a:solidFill>
              <a:srgbClr val="37FFB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g1e2aea52ac4_0_13"/>
          <p:cNvSpPr txBox="1"/>
          <p:nvPr/>
        </p:nvSpPr>
        <p:spPr>
          <a:xfrm>
            <a:off x="882425" y="972750"/>
            <a:ext cx="76917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latin typeface="Lato"/>
                <a:ea typeface="Lato"/>
                <a:cs typeface="Lato"/>
                <a:sym typeface="Lato"/>
              </a:rPr>
              <a:t>DATASETS QUE NÃO PRETENDEMOS USAR:</a:t>
            </a:r>
            <a:endParaRPr sz="23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83" name="Google Shape;183;g1e2aea52ac4_0_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8238" y="1727175"/>
            <a:ext cx="11535525" cy="368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1e2b20529c3_0_0"/>
          <p:cNvSpPr/>
          <p:nvPr/>
        </p:nvSpPr>
        <p:spPr>
          <a:xfrm>
            <a:off x="0" y="5020012"/>
            <a:ext cx="12192000" cy="1838100"/>
          </a:xfrm>
          <a:prstGeom prst="rect">
            <a:avLst/>
          </a:prstGeom>
          <a:solidFill>
            <a:srgbClr val="3C3C3C">
              <a:alpha val="98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9" name="Google Shape;189;g1e2b20529c3_0_0"/>
          <p:cNvPicPr preferRelativeResize="0"/>
          <p:nvPr/>
        </p:nvPicPr>
        <p:blipFill rotWithShape="1">
          <a:blip r:embed="rId3">
            <a:alphaModFix/>
          </a:blip>
          <a:srcRect b="22399" l="4111" r="54775" t="22875"/>
          <a:stretch/>
        </p:blipFill>
        <p:spPr>
          <a:xfrm>
            <a:off x="9418908" y="39045"/>
            <a:ext cx="2699035" cy="7623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g1e2b20529c3_0_0"/>
          <p:cNvPicPr preferRelativeResize="0"/>
          <p:nvPr/>
        </p:nvPicPr>
        <p:blipFill rotWithShape="1">
          <a:blip r:embed="rId4">
            <a:alphaModFix/>
          </a:blip>
          <a:srcRect b="27787" l="44232" r="9197" t="17427"/>
          <a:stretch/>
        </p:blipFill>
        <p:spPr>
          <a:xfrm>
            <a:off x="9322522" y="6188940"/>
            <a:ext cx="2869477" cy="630015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g1e2b20529c3_0_0"/>
          <p:cNvSpPr txBox="1"/>
          <p:nvPr>
            <p:ph type="title"/>
          </p:nvPr>
        </p:nvSpPr>
        <p:spPr>
          <a:xfrm>
            <a:off x="571072" y="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4400"/>
              <a:buFont typeface="Lato"/>
              <a:buNone/>
            </a:pPr>
            <a:r>
              <a:rPr lang="en-US"/>
              <a:t>Problemáticas</a:t>
            </a:r>
            <a:endParaRPr/>
          </a:p>
        </p:txBody>
      </p:sp>
      <p:sp>
        <p:nvSpPr>
          <p:cNvPr id="192" name="Google Shape;192;g1e2b20529c3_0_0"/>
          <p:cNvSpPr/>
          <p:nvPr/>
        </p:nvSpPr>
        <p:spPr>
          <a:xfrm>
            <a:off x="1982912" y="5630238"/>
            <a:ext cx="7339500" cy="1227900"/>
          </a:xfrm>
          <a:prstGeom prst="rect">
            <a:avLst/>
          </a:prstGeom>
          <a:solidFill>
            <a:srgbClr val="37FFB3"/>
          </a:solidFill>
          <a:ln cap="flat" cmpd="sng" w="12700">
            <a:solidFill>
              <a:srgbClr val="37FFB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g1e2b20529c3_0_0"/>
          <p:cNvSpPr txBox="1"/>
          <p:nvPr/>
        </p:nvSpPr>
        <p:spPr>
          <a:xfrm>
            <a:off x="924125" y="1702325"/>
            <a:ext cx="94011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Font typeface="Lato"/>
              <a:buChar char="-"/>
            </a:pPr>
            <a:r>
              <a:rPr lang="en-US" sz="2500">
                <a:latin typeface="Lato"/>
                <a:ea typeface="Lato"/>
                <a:cs typeface="Lato"/>
                <a:sym typeface="Lato"/>
              </a:rPr>
              <a:t>Não temos a informação de qual material é serve ou não para ser um material de soldagem, e para qual material base;</a:t>
            </a:r>
            <a:endParaRPr sz="2500">
              <a:latin typeface="Lato"/>
              <a:ea typeface="Lato"/>
              <a:cs typeface="Lato"/>
              <a:sym typeface="Lato"/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Font typeface="Lato"/>
              <a:buChar char="-"/>
            </a:pPr>
            <a:r>
              <a:rPr lang="en-US" sz="2500">
                <a:latin typeface="Lato"/>
                <a:ea typeface="Lato"/>
                <a:cs typeface="Lato"/>
                <a:sym typeface="Lato"/>
              </a:rPr>
              <a:t>Não entendemos muito bem a formatação para a criação do banco de dados.</a:t>
            </a:r>
            <a:endParaRPr sz="25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ackground pattern&#10;&#10;Description automatically generated" id="198" name="Google Shape;198;p13"/>
          <p:cNvPicPr preferRelativeResize="0"/>
          <p:nvPr/>
        </p:nvPicPr>
        <p:blipFill rotWithShape="1">
          <a:blip r:embed="rId3">
            <a:alphaModFix amt="41000"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1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7800A9">
                  <a:alpha val="54901"/>
                </a:srgbClr>
              </a:gs>
              <a:gs pos="100000">
                <a:srgbClr val="27FFB6">
                  <a:alpha val="96862"/>
                </a:srgbClr>
              </a:gs>
            </a:gsLst>
            <a:lin ang="81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Google Shape;200;p13"/>
          <p:cNvSpPr txBox="1"/>
          <p:nvPr/>
        </p:nvSpPr>
        <p:spPr>
          <a:xfrm>
            <a:off x="711199" y="5775231"/>
            <a:ext cx="2730501" cy="43088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4336F4"/>
                </a:solidFill>
                <a:latin typeface="Lato"/>
                <a:ea typeface="Lato"/>
                <a:cs typeface="Lato"/>
                <a:sym typeface="Lato"/>
              </a:rPr>
              <a:t>ilum.cnpem.br</a:t>
            </a:r>
            <a:endParaRPr b="1" sz="2800">
              <a:solidFill>
                <a:srgbClr val="4336F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1" name="Google Shape;201;p13"/>
          <p:cNvSpPr txBox="1"/>
          <p:nvPr/>
        </p:nvSpPr>
        <p:spPr>
          <a:xfrm>
            <a:off x="698499" y="1768744"/>
            <a:ext cx="8578500" cy="1939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Débora van Putten 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u="sng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debora220037@ilum.cnpem.br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Guilherme Dariani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u="sng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guilherme220044@ilum.cnpem.br</a:t>
            </a:r>
            <a:endParaRPr sz="2800" u="sng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2" name="Google Shape;202;p13"/>
          <p:cNvSpPr txBox="1"/>
          <p:nvPr/>
        </p:nvSpPr>
        <p:spPr>
          <a:xfrm>
            <a:off x="698499" y="671535"/>
            <a:ext cx="5040313" cy="738664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OBRIGADA</a:t>
            </a:r>
            <a:endParaRPr/>
          </a:p>
        </p:txBody>
      </p:sp>
      <p:cxnSp>
        <p:nvCxnSpPr>
          <p:cNvPr id="203" name="Google Shape;203;p13"/>
          <p:cNvCxnSpPr/>
          <p:nvPr/>
        </p:nvCxnSpPr>
        <p:spPr>
          <a:xfrm>
            <a:off x="534504" y="1562599"/>
            <a:ext cx="2907196" cy="0"/>
          </a:xfrm>
          <a:prstGeom prst="straightConnector1">
            <a:avLst/>
          </a:prstGeom>
          <a:noFill/>
          <a:ln cap="flat" cmpd="sng" w="19050">
            <a:solidFill>
              <a:srgbClr val="37FFB3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descr="Text&#10;&#10;Description automatically generated with medium confidence" id="204" name="Google Shape;204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332480" y="4995650"/>
            <a:ext cx="8791988" cy="1789840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20000"/>
              </a:srgbClr>
            </a:outerShdw>
          </a:effec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"/>
          <p:cNvSpPr/>
          <p:nvPr/>
        </p:nvSpPr>
        <p:spPr>
          <a:xfrm>
            <a:off x="8064500" y="0"/>
            <a:ext cx="4127500" cy="6858000"/>
          </a:xfrm>
          <a:prstGeom prst="rect">
            <a:avLst/>
          </a:prstGeom>
          <a:solidFill>
            <a:srgbClr val="3C3C3C">
              <a:alpha val="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2"/>
          <p:cNvSpPr txBox="1"/>
          <p:nvPr>
            <p:ph type="title"/>
          </p:nvPr>
        </p:nvSpPr>
        <p:spPr>
          <a:xfrm>
            <a:off x="419100" y="1577641"/>
            <a:ext cx="6261100" cy="11191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4800"/>
              <a:buFont typeface="Lato"/>
              <a:buNone/>
            </a:pPr>
            <a:r>
              <a:rPr lang="en-US" sz="4800"/>
              <a:t>Resumo</a:t>
            </a:r>
            <a:endParaRPr sz="4800">
              <a:solidFill>
                <a:srgbClr val="0C0C0C"/>
              </a:solidFill>
            </a:endParaRPr>
          </a:p>
        </p:txBody>
      </p:sp>
      <p:sp>
        <p:nvSpPr>
          <p:cNvPr id="97" name="Google Shape;97;p2"/>
          <p:cNvSpPr txBox="1"/>
          <p:nvPr/>
        </p:nvSpPr>
        <p:spPr>
          <a:xfrm>
            <a:off x="2108752" y="2536687"/>
            <a:ext cx="6299100" cy="29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rgbClr val="0C0C0C"/>
                </a:solidFill>
                <a:latin typeface="Lato"/>
                <a:ea typeface="Lato"/>
                <a:cs typeface="Lato"/>
                <a:sym typeface="Lato"/>
              </a:rPr>
              <a:t>Bases de dados</a:t>
            </a:r>
            <a:r>
              <a:rPr lang="en-US" sz="2200">
                <a:solidFill>
                  <a:srgbClr val="0C0C0C"/>
                </a:solidFill>
                <a:latin typeface="Lato"/>
                <a:ea typeface="Lato"/>
                <a:cs typeface="Lato"/>
                <a:sym typeface="Lato"/>
              </a:rPr>
              <a:t>;</a:t>
            </a:r>
            <a:endParaRPr/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rgbClr val="0C0C0C"/>
                </a:solidFill>
                <a:latin typeface="Lato"/>
                <a:ea typeface="Lato"/>
                <a:cs typeface="Lato"/>
                <a:sym typeface="Lato"/>
              </a:rPr>
              <a:t>MatMiner:</a:t>
            </a:r>
            <a:endParaRPr b="0" i="0" sz="2200" u="none" cap="none" strike="noStrike">
              <a:solidFill>
                <a:srgbClr val="0C0C0C"/>
              </a:solidFill>
              <a:latin typeface="Lato"/>
              <a:ea typeface="Lato"/>
              <a:cs typeface="Lato"/>
              <a:sym typeface="Lato"/>
            </a:endParaRPr>
          </a:p>
          <a:p>
            <a:pPr indent="-285750" lvl="1" marL="7429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rgbClr val="0C0C0C"/>
                </a:solidFill>
                <a:latin typeface="Lato"/>
                <a:ea typeface="Lato"/>
                <a:cs typeface="Lato"/>
                <a:sym typeface="Lato"/>
              </a:rPr>
              <a:t>Datasets:</a:t>
            </a:r>
            <a:endParaRPr b="0" i="0" sz="2200" u="none" cap="none" strike="noStrike">
              <a:solidFill>
                <a:srgbClr val="0C0C0C"/>
              </a:solidFill>
              <a:latin typeface="Lato"/>
              <a:ea typeface="Lato"/>
              <a:cs typeface="Lato"/>
              <a:sym typeface="Lato"/>
            </a:endParaRPr>
          </a:p>
          <a:p>
            <a:pPr indent="-285750" lvl="2" marL="12001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rgbClr val="0C0C0C"/>
                </a:solidFill>
                <a:latin typeface="Lato"/>
                <a:ea typeface="Lato"/>
                <a:cs typeface="Lato"/>
                <a:sym typeface="Lato"/>
              </a:rPr>
              <a:t>Quais planejamos usar e motivos;</a:t>
            </a:r>
            <a:endParaRPr/>
          </a:p>
          <a:p>
            <a:pPr indent="-285750" lvl="2" marL="12001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rgbClr val="0C0C0C"/>
                </a:solidFill>
                <a:latin typeface="Lato"/>
                <a:ea typeface="Lato"/>
                <a:cs typeface="Lato"/>
                <a:sym typeface="Lato"/>
              </a:rPr>
              <a:t>Quais não planejamos usar e motivos;</a:t>
            </a:r>
            <a:endParaRPr b="0" i="0" sz="2200" u="none" cap="none" strike="noStrike">
              <a:solidFill>
                <a:srgbClr val="0C0C0C"/>
              </a:solidFill>
              <a:latin typeface="Lato"/>
              <a:ea typeface="Lato"/>
              <a:cs typeface="Lato"/>
              <a:sym typeface="Lato"/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2200"/>
              <a:buChar char="•"/>
            </a:pPr>
            <a:r>
              <a:rPr lang="en-US" sz="2200">
                <a:solidFill>
                  <a:srgbClr val="0C0C0C"/>
                </a:solidFill>
                <a:latin typeface="Lato"/>
                <a:ea typeface="Lato"/>
                <a:cs typeface="Lato"/>
                <a:sym typeface="Lato"/>
              </a:rPr>
              <a:t>Problemas.</a:t>
            </a:r>
            <a:endParaRPr sz="2200">
              <a:solidFill>
                <a:srgbClr val="0C0C0C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98" name="Google Shape;98;p2"/>
          <p:cNvPicPr preferRelativeResize="0"/>
          <p:nvPr/>
        </p:nvPicPr>
        <p:blipFill rotWithShape="1">
          <a:blip r:embed="rId3">
            <a:alphaModFix/>
          </a:blip>
          <a:srcRect b="22397" l="4111" r="54776" t="22876"/>
          <a:stretch/>
        </p:blipFill>
        <p:spPr>
          <a:xfrm>
            <a:off x="9418908" y="39045"/>
            <a:ext cx="2699035" cy="76234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2"/>
          <p:cNvPicPr preferRelativeResize="0"/>
          <p:nvPr/>
        </p:nvPicPr>
        <p:blipFill rotWithShape="1">
          <a:blip r:embed="rId4">
            <a:alphaModFix/>
          </a:blip>
          <a:srcRect b="27790" l="44232" r="9197" t="17425"/>
          <a:stretch/>
        </p:blipFill>
        <p:spPr>
          <a:xfrm>
            <a:off x="9322522" y="6188940"/>
            <a:ext cx="2869478" cy="6300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3"/>
          <p:cNvSpPr/>
          <p:nvPr/>
        </p:nvSpPr>
        <p:spPr>
          <a:xfrm>
            <a:off x="0" y="5020012"/>
            <a:ext cx="12192000" cy="1837987"/>
          </a:xfrm>
          <a:prstGeom prst="rect">
            <a:avLst/>
          </a:prstGeom>
          <a:solidFill>
            <a:srgbClr val="3C3C3C">
              <a:alpha val="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5" name="Google Shape;105;p3"/>
          <p:cNvPicPr preferRelativeResize="0"/>
          <p:nvPr/>
        </p:nvPicPr>
        <p:blipFill rotWithShape="1">
          <a:blip r:embed="rId3">
            <a:alphaModFix/>
          </a:blip>
          <a:srcRect b="22397" l="4111" r="54776" t="22876"/>
          <a:stretch/>
        </p:blipFill>
        <p:spPr>
          <a:xfrm>
            <a:off x="9418908" y="39045"/>
            <a:ext cx="2699035" cy="7623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3"/>
          <p:cNvPicPr preferRelativeResize="0"/>
          <p:nvPr/>
        </p:nvPicPr>
        <p:blipFill rotWithShape="1">
          <a:blip r:embed="rId4">
            <a:alphaModFix/>
          </a:blip>
          <a:srcRect b="27790" l="44232" r="9197" t="17425"/>
          <a:stretch/>
        </p:blipFill>
        <p:spPr>
          <a:xfrm>
            <a:off x="9322522" y="6188940"/>
            <a:ext cx="2869478" cy="630015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3"/>
          <p:cNvSpPr txBox="1"/>
          <p:nvPr>
            <p:ph type="title"/>
          </p:nvPr>
        </p:nvSpPr>
        <p:spPr>
          <a:xfrm>
            <a:off x="519701" y="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4400"/>
              <a:buFont typeface="Lato"/>
              <a:buNone/>
            </a:pPr>
            <a:r>
              <a:rPr lang="en-US"/>
              <a:t>Bases de Dados</a:t>
            </a:r>
            <a:endParaRPr/>
          </a:p>
        </p:txBody>
      </p:sp>
      <p:sp>
        <p:nvSpPr>
          <p:cNvPr id="108" name="Google Shape;108;p3"/>
          <p:cNvSpPr/>
          <p:nvPr/>
        </p:nvSpPr>
        <p:spPr>
          <a:xfrm>
            <a:off x="1982912" y="5630238"/>
            <a:ext cx="7339610" cy="1227762"/>
          </a:xfrm>
          <a:prstGeom prst="rect">
            <a:avLst/>
          </a:prstGeom>
          <a:solidFill>
            <a:srgbClr val="37FFB3"/>
          </a:solidFill>
          <a:ln cap="flat" cmpd="sng" w="12700">
            <a:solidFill>
              <a:srgbClr val="37FFB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9" name="Google Shape;109;p3"/>
          <p:cNvPicPr preferRelativeResize="0"/>
          <p:nvPr>
            <p:ph idx="1" type="body"/>
          </p:nvPr>
        </p:nvPicPr>
        <p:blipFill rotWithShape="1">
          <a:blip r:embed="rId5">
            <a:alphaModFix/>
          </a:blip>
          <a:srcRect b="0" l="0" r="0" t="1088"/>
          <a:stretch/>
        </p:blipFill>
        <p:spPr>
          <a:xfrm>
            <a:off x="1276995" y="1458930"/>
            <a:ext cx="9638010" cy="4304020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4"/>
          <p:cNvSpPr/>
          <p:nvPr/>
        </p:nvSpPr>
        <p:spPr>
          <a:xfrm>
            <a:off x="0" y="5020012"/>
            <a:ext cx="12192000" cy="1837987"/>
          </a:xfrm>
          <a:prstGeom prst="rect">
            <a:avLst/>
          </a:prstGeom>
          <a:solidFill>
            <a:srgbClr val="3C3C3C">
              <a:alpha val="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5" name="Google Shape;115;p4"/>
          <p:cNvPicPr preferRelativeResize="0"/>
          <p:nvPr/>
        </p:nvPicPr>
        <p:blipFill rotWithShape="1">
          <a:blip r:embed="rId3">
            <a:alphaModFix/>
          </a:blip>
          <a:srcRect b="22397" l="4111" r="54776" t="22876"/>
          <a:stretch/>
        </p:blipFill>
        <p:spPr>
          <a:xfrm>
            <a:off x="9418908" y="39045"/>
            <a:ext cx="2699035" cy="7623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4"/>
          <p:cNvPicPr preferRelativeResize="0"/>
          <p:nvPr/>
        </p:nvPicPr>
        <p:blipFill rotWithShape="1">
          <a:blip r:embed="rId4">
            <a:alphaModFix/>
          </a:blip>
          <a:srcRect b="27790" l="44232" r="9197" t="17425"/>
          <a:stretch/>
        </p:blipFill>
        <p:spPr>
          <a:xfrm>
            <a:off x="9322522" y="6188940"/>
            <a:ext cx="2869478" cy="630015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4"/>
          <p:cNvSpPr txBox="1"/>
          <p:nvPr>
            <p:ph type="title"/>
          </p:nvPr>
        </p:nvSpPr>
        <p:spPr>
          <a:xfrm>
            <a:off x="341719" y="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4400"/>
              <a:buFont typeface="Lato"/>
              <a:buNone/>
            </a:pPr>
            <a:r>
              <a:rPr lang="en-US"/>
              <a:t>Bases de Dados</a:t>
            </a:r>
            <a:endParaRPr/>
          </a:p>
        </p:txBody>
      </p:sp>
      <p:sp>
        <p:nvSpPr>
          <p:cNvPr id="118" name="Google Shape;118;p4"/>
          <p:cNvSpPr/>
          <p:nvPr/>
        </p:nvSpPr>
        <p:spPr>
          <a:xfrm>
            <a:off x="1982912" y="5630238"/>
            <a:ext cx="7339610" cy="1227762"/>
          </a:xfrm>
          <a:prstGeom prst="rect">
            <a:avLst/>
          </a:prstGeom>
          <a:solidFill>
            <a:srgbClr val="37FFB3"/>
          </a:solidFill>
          <a:ln cap="flat" cmpd="sng" w="12700">
            <a:solidFill>
              <a:srgbClr val="37FFB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9" name="Google Shape;119;p4"/>
          <p:cNvPicPr preferRelativeResize="0"/>
          <p:nvPr>
            <p:ph idx="1" type="body"/>
          </p:nvPr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34680" y="1253138"/>
            <a:ext cx="9522639" cy="4351338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5"/>
          <p:cNvSpPr/>
          <p:nvPr/>
        </p:nvSpPr>
        <p:spPr>
          <a:xfrm>
            <a:off x="0" y="5020012"/>
            <a:ext cx="12192000" cy="1837987"/>
          </a:xfrm>
          <a:prstGeom prst="rect">
            <a:avLst/>
          </a:prstGeom>
          <a:solidFill>
            <a:srgbClr val="3C3C3C">
              <a:alpha val="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5" name="Google Shape;125;p5"/>
          <p:cNvPicPr preferRelativeResize="0"/>
          <p:nvPr/>
        </p:nvPicPr>
        <p:blipFill rotWithShape="1">
          <a:blip r:embed="rId3">
            <a:alphaModFix/>
          </a:blip>
          <a:srcRect b="22397" l="4111" r="54776" t="22876"/>
          <a:stretch/>
        </p:blipFill>
        <p:spPr>
          <a:xfrm>
            <a:off x="9418908" y="39045"/>
            <a:ext cx="2699035" cy="7623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5"/>
          <p:cNvPicPr preferRelativeResize="0"/>
          <p:nvPr/>
        </p:nvPicPr>
        <p:blipFill rotWithShape="1">
          <a:blip r:embed="rId4">
            <a:alphaModFix/>
          </a:blip>
          <a:srcRect b="27790" l="44232" r="9197" t="17425"/>
          <a:stretch/>
        </p:blipFill>
        <p:spPr>
          <a:xfrm>
            <a:off x="9322522" y="6188940"/>
            <a:ext cx="2869478" cy="630015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5"/>
          <p:cNvSpPr txBox="1"/>
          <p:nvPr>
            <p:ph type="title"/>
          </p:nvPr>
        </p:nvSpPr>
        <p:spPr>
          <a:xfrm>
            <a:off x="550524" y="214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4400"/>
              <a:buFont typeface="Lato"/>
              <a:buNone/>
            </a:pPr>
            <a:r>
              <a:rPr lang="en-US"/>
              <a:t>Bases de Dados</a:t>
            </a:r>
            <a:endParaRPr/>
          </a:p>
        </p:txBody>
      </p:sp>
      <p:sp>
        <p:nvSpPr>
          <p:cNvPr id="128" name="Google Shape;128;p5"/>
          <p:cNvSpPr/>
          <p:nvPr/>
        </p:nvSpPr>
        <p:spPr>
          <a:xfrm>
            <a:off x="1982912" y="5630238"/>
            <a:ext cx="7339610" cy="1227762"/>
          </a:xfrm>
          <a:prstGeom prst="rect">
            <a:avLst/>
          </a:prstGeom>
          <a:solidFill>
            <a:srgbClr val="37FFB3"/>
          </a:solidFill>
          <a:ln cap="flat" cmpd="sng" w="12700">
            <a:solidFill>
              <a:srgbClr val="37FFB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9" name="Google Shape;129;p5"/>
          <p:cNvPicPr preferRelativeResize="0"/>
          <p:nvPr/>
        </p:nvPicPr>
        <p:blipFill rotWithShape="1">
          <a:blip r:embed="rId5">
            <a:alphaModFix/>
          </a:blip>
          <a:srcRect b="0" l="0" r="0" t="1245"/>
          <a:stretch/>
        </p:blipFill>
        <p:spPr>
          <a:xfrm>
            <a:off x="1072793" y="1368694"/>
            <a:ext cx="10281007" cy="4120611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6"/>
          <p:cNvSpPr/>
          <p:nvPr/>
        </p:nvSpPr>
        <p:spPr>
          <a:xfrm>
            <a:off x="0" y="5020012"/>
            <a:ext cx="12192000" cy="1837987"/>
          </a:xfrm>
          <a:prstGeom prst="rect">
            <a:avLst/>
          </a:prstGeom>
          <a:solidFill>
            <a:srgbClr val="3C3C3C">
              <a:alpha val="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5" name="Google Shape;135;p6"/>
          <p:cNvPicPr preferRelativeResize="0"/>
          <p:nvPr/>
        </p:nvPicPr>
        <p:blipFill rotWithShape="1">
          <a:blip r:embed="rId3">
            <a:alphaModFix/>
          </a:blip>
          <a:srcRect b="22397" l="4111" r="54776" t="22876"/>
          <a:stretch/>
        </p:blipFill>
        <p:spPr>
          <a:xfrm>
            <a:off x="9418908" y="39045"/>
            <a:ext cx="2699035" cy="7623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6"/>
          <p:cNvPicPr preferRelativeResize="0"/>
          <p:nvPr/>
        </p:nvPicPr>
        <p:blipFill rotWithShape="1">
          <a:blip r:embed="rId4">
            <a:alphaModFix/>
          </a:blip>
          <a:srcRect b="27790" l="44232" r="9197" t="17425"/>
          <a:stretch/>
        </p:blipFill>
        <p:spPr>
          <a:xfrm>
            <a:off x="9322522" y="6188940"/>
            <a:ext cx="2869478" cy="630015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6"/>
          <p:cNvSpPr txBox="1"/>
          <p:nvPr>
            <p:ph type="title"/>
          </p:nvPr>
        </p:nvSpPr>
        <p:spPr>
          <a:xfrm>
            <a:off x="550524" y="214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4400"/>
              <a:buFont typeface="Lato"/>
              <a:buNone/>
            </a:pPr>
            <a:r>
              <a:rPr lang="en-US"/>
              <a:t>Bases de Dados</a:t>
            </a:r>
            <a:endParaRPr/>
          </a:p>
        </p:txBody>
      </p:sp>
      <p:sp>
        <p:nvSpPr>
          <p:cNvPr id="138" name="Google Shape;138;p6"/>
          <p:cNvSpPr/>
          <p:nvPr/>
        </p:nvSpPr>
        <p:spPr>
          <a:xfrm>
            <a:off x="1982912" y="5630238"/>
            <a:ext cx="7339610" cy="1227762"/>
          </a:xfrm>
          <a:prstGeom prst="rect">
            <a:avLst/>
          </a:prstGeom>
          <a:solidFill>
            <a:srgbClr val="37FFB3"/>
          </a:solidFill>
          <a:ln cap="flat" cmpd="sng" w="12700">
            <a:solidFill>
              <a:srgbClr val="37FFB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139" name="Google Shape;139;p6"/>
          <p:cNvGraphicFramePr/>
          <p:nvPr/>
        </p:nvGraphicFramePr>
        <p:xfrm>
          <a:off x="2103919" y="1933599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{BD85CECD-0626-463C-B737-02C17B235B70}</a:tableStyleId>
              </a:tblPr>
              <a:tblGrid>
                <a:gridCol w="2709325"/>
                <a:gridCol w="2709325"/>
                <a:gridCol w="2709325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MatWeb</a:t>
                      </a:r>
                      <a:endParaRPr b="1" sz="1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rgbClr val="CDFFD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Materials Project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CDFFD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Google Dataset</a:t>
                      </a:r>
                      <a:endParaRPr b="1" sz="1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rgbClr val="CDFFDF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Famosa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CDFFD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Famosa também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CDFFD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Muitos dados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CDFFDF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Feedbacks ruins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CDFFD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u="none" cap="none" strike="noStrike"/>
                        <a:t>API própria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CDFFD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Dados bem específicos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CDFFDF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Interface complicada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CDFFD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Interface simples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CDFFD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Licença varia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CDFFDF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Licença limitada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CDFFD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MatMiner entende ela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CDFFD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CDFFD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7"/>
          <p:cNvSpPr/>
          <p:nvPr/>
        </p:nvSpPr>
        <p:spPr>
          <a:xfrm>
            <a:off x="0" y="5020012"/>
            <a:ext cx="12192000" cy="1837987"/>
          </a:xfrm>
          <a:prstGeom prst="rect">
            <a:avLst/>
          </a:prstGeom>
          <a:solidFill>
            <a:srgbClr val="3C3C3C">
              <a:alpha val="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5" name="Google Shape;145;p7"/>
          <p:cNvPicPr preferRelativeResize="0"/>
          <p:nvPr/>
        </p:nvPicPr>
        <p:blipFill rotWithShape="1">
          <a:blip r:embed="rId3">
            <a:alphaModFix/>
          </a:blip>
          <a:srcRect b="22397" l="4111" r="54776" t="22876"/>
          <a:stretch/>
        </p:blipFill>
        <p:spPr>
          <a:xfrm>
            <a:off x="9418908" y="39045"/>
            <a:ext cx="2699035" cy="7623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7"/>
          <p:cNvPicPr preferRelativeResize="0"/>
          <p:nvPr/>
        </p:nvPicPr>
        <p:blipFill rotWithShape="1">
          <a:blip r:embed="rId4">
            <a:alphaModFix/>
          </a:blip>
          <a:srcRect b="27790" l="44232" r="9197" t="17425"/>
          <a:stretch/>
        </p:blipFill>
        <p:spPr>
          <a:xfrm>
            <a:off x="9322522" y="6188940"/>
            <a:ext cx="2869478" cy="630015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7"/>
          <p:cNvSpPr txBox="1"/>
          <p:nvPr>
            <p:ph type="title"/>
          </p:nvPr>
        </p:nvSpPr>
        <p:spPr>
          <a:xfrm>
            <a:off x="571072" y="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4400"/>
              <a:buFont typeface="Lato"/>
              <a:buNone/>
            </a:pPr>
            <a:r>
              <a:rPr lang="en-US"/>
              <a:t>MatMiner</a:t>
            </a:r>
            <a:endParaRPr/>
          </a:p>
        </p:txBody>
      </p:sp>
      <p:sp>
        <p:nvSpPr>
          <p:cNvPr id="148" name="Google Shape;148;p7"/>
          <p:cNvSpPr/>
          <p:nvPr/>
        </p:nvSpPr>
        <p:spPr>
          <a:xfrm>
            <a:off x="1982912" y="5630238"/>
            <a:ext cx="7339610" cy="1227762"/>
          </a:xfrm>
          <a:prstGeom prst="rect">
            <a:avLst/>
          </a:prstGeom>
          <a:solidFill>
            <a:srgbClr val="37FFB3"/>
          </a:solidFill>
          <a:ln cap="flat" cmpd="sng" w="12700">
            <a:solidFill>
              <a:srgbClr val="37FFB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9" name="Google Shape;149;p7"/>
          <p:cNvPicPr preferRelativeResize="0"/>
          <p:nvPr>
            <p:ph idx="1" type="body"/>
          </p:nvPr>
        </p:nvPicPr>
        <p:blipFill rotWithShape="1">
          <a:blip r:embed="rId5">
            <a:alphaModFix/>
          </a:blip>
          <a:srcRect b="0" l="0" r="0" t="906"/>
          <a:stretch/>
        </p:blipFill>
        <p:spPr>
          <a:xfrm>
            <a:off x="1343617" y="1292595"/>
            <a:ext cx="9504766" cy="4311881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8"/>
          <p:cNvSpPr/>
          <p:nvPr/>
        </p:nvSpPr>
        <p:spPr>
          <a:xfrm>
            <a:off x="0" y="5020012"/>
            <a:ext cx="12192000" cy="1837987"/>
          </a:xfrm>
          <a:prstGeom prst="rect">
            <a:avLst/>
          </a:prstGeom>
          <a:solidFill>
            <a:srgbClr val="3C3C3C">
              <a:alpha val="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5" name="Google Shape;155;p8"/>
          <p:cNvPicPr preferRelativeResize="0"/>
          <p:nvPr/>
        </p:nvPicPr>
        <p:blipFill rotWithShape="1">
          <a:blip r:embed="rId3">
            <a:alphaModFix/>
          </a:blip>
          <a:srcRect b="22397" l="4111" r="54776" t="22876"/>
          <a:stretch/>
        </p:blipFill>
        <p:spPr>
          <a:xfrm>
            <a:off x="9418908" y="39045"/>
            <a:ext cx="2699035" cy="7623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8"/>
          <p:cNvPicPr preferRelativeResize="0"/>
          <p:nvPr/>
        </p:nvPicPr>
        <p:blipFill rotWithShape="1">
          <a:blip r:embed="rId4">
            <a:alphaModFix/>
          </a:blip>
          <a:srcRect b="27790" l="44232" r="9197" t="17425"/>
          <a:stretch/>
        </p:blipFill>
        <p:spPr>
          <a:xfrm>
            <a:off x="9322522" y="6188940"/>
            <a:ext cx="2869478" cy="630015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8"/>
          <p:cNvSpPr txBox="1"/>
          <p:nvPr>
            <p:ph type="title"/>
          </p:nvPr>
        </p:nvSpPr>
        <p:spPr>
          <a:xfrm>
            <a:off x="571072" y="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4400"/>
              <a:buFont typeface="Lato"/>
              <a:buNone/>
            </a:pPr>
            <a:r>
              <a:rPr lang="en-US"/>
              <a:t>MatMiner</a:t>
            </a:r>
            <a:endParaRPr/>
          </a:p>
        </p:txBody>
      </p:sp>
      <p:sp>
        <p:nvSpPr>
          <p:cNvPr id="158" name="Google Shape;158;p8"/>
          <p:cNvSpPr/>
          <p:nvPr/>
        </p:nvSpPr>
        <p:spPr>
          <a:xfrm>
            <a:off x="1982912" y="5630238"/>
            <a:ext cx="7339610" cy="1227762"/>
          </a:xfrm>
          <a:prstGeom prst="rect">
            <a:avLst/>
          </a:prstGeom>
          <a:solidFill>
            <a:srgbClr val="37FFB3"/>
          </a:solidFill>
          <a:ln cap="flat" cmpd="sng" w="12700">
            <a:solidFill>
              <a:srgbClr val="37FFB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9" name="Google Shape;159;p8"/>
          <p:cNvPicPr preferRelativeResize="0"/>
          <p:nvPr/>
        </p:nvPicPr>
        <p:blipFill rotWithShape="1">
          <a:blip r:embed="rId5">
            <a:alphaModFix/>
          </a:blip>
          <a:srcRect b="0" l="0" r="0" t="982"/>
          <a:stretch/>
        </p:blipFill>
        <p:spPr>
          <a:xfrm>
            <a:off x="1105328" y="1171254"/>
            <a:ext cx="10090450" cy="4560712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e2aea52ac4_0_0"/>
          <p:cNvSpPr/>
          <p:nvPr/>
        </p:nvSpPr>
        <p:spPr>
          <a:xfrm>
            <a:off x="0" y="5020012"/>
            <a:ext cx="12192000" cy="1838100"/>
          </a:xfrm>
          <a:prstGeom prst="rect">
            <a:avLst/>
          </a:prstGeom>
          <a:solidFill>
            <a:srgbClr val="3C3C3C">
              <a:alpha val="98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5" name="Google Shape;165;g1e2aea52ac4_0_0"/>
          <p:cNvPicPr preferRelativeResize="0"/>
          <p:nvPr/>
        </p:nvPicPr>
        <p:blipFill rotWithShape="1">
          <a:blip r:embed="rId4">
            <a:alphaModFix/>
          </a:blip>
          <a:srcRect b="22399" l="4111" r="54775" t="22875"/>
          <a:stretch/>
        </p:blipFill>
        <p:spPr>
          <a:xfrm>
            <a:off x="9418908" y="39045"/>
            <a:ext cx="2699035" cy="7623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g1e2aea52ac4_0_0"/>
          <p:cNvPicPr preferRelativeResize="0"/>
          <p:nvPr/>
        </p:nvPicPr>
        <p:blipFill rotWithShape="1">
          <a:blip r:embed="rId5">
            <a:alphaModFix/>
          </a:blip>
          <a:srcRect b="27787" l="44232" r="9197" t="17427"/>
          <a:stretch/>
        </p:blipFill>
        <p:spPr>
          <a:xfrm>
            <a:off x="9322522" y="6188940"/>
            <a:ext cx="2869477" cy="630015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g1e2aea52ac4_0_0"/>
          <p:cNvSpPr txBox="1"/>
          <p:nvPr>
            <p:ph type="title"/>
          </p:nvPr>
        </p:nvSpPr>
        <p:spPr>
          <a:xfrm>
            <a:off x="571072" y="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4400"/>
              <a:buFont typeface="Lato"/>
              <a:buNone/>
            </a:pPr>
            <a:r>
              <a:rPr lang="en-US"/>
              <a:t>MatMiner</a:t>
            </a:r>
            <a:endParaRPr/>
          </a:p>
        </p:txBody>
      </p:sp>
      <p:sp>
        <p:nvSpPr>
          <p:cNvPr id="168" name="Google Shape;168;g1e2aea52ac4_0_0"/>
          <p:cNvSpPr/>
          <p:nvPr/>
        </p:nvSpPr>
        <p:spPr>
          <a:xfrm>
            <a:off x="1982912" y="5630238"/>
            <a:ext cx="7339500" cy="1227900"/>
          </a:xfrm>
          <a:prstGeom prst="rect">
            <a:avLst/>
          </a:prstGeom>
          <a:solidFill>
            <a:srgbClr val="37FFB3"/>
          </a:solidFill>
          <a:ln cap="flat" cmpd="sng" w="12700">
            <a:solidFill>
              <a:srgbClr val="37FFB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g1e2aea52ac4_0_0"/>
          <p:cNvSpPr txBox="1"/>
          <p:nvPr/>
        </p:nvSpPr>
        <p:spPr>
          <a:xfrm>
            <a:off x="965825" y="972750"/>
            <a:ext cx="63369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latin typeface="Lato"/>
                <a:ea typeface="Lato"/>
                <a:cs typeface="Lato"/>
                <a:sym typeface="Lato"/>
              </a:rPr>
              <a:t>DATASETS QUE PODEM SER ÚTEIS:</a:t>
            </a:r>
            <a:endParaRPr sz="23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70" name="Google Shape;170;g1e2aea52ac4_0_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400" y="1981150"/>
            <a:ext cx="11887199" cy="1429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g1e2aea52ac4_0_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2400" y="3563251"/>
            <a:ext cx="11887200" cy="7800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g1e2aea52ac4_0_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52400" y="4495750"/>
            <a:ext cx="11887200" cy="77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2023-01-13T12:24:27Z</dcterms:created>
  <dc:creator>Amanda Kokol Coltro</dc:creator>
</cp:coreProperties>
</file>